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  <Override PartName="/ppt/media/media2.mov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5.png"/><Relationship Id="rId5" Type="http://schemas.openxmlformats.org/officeDocument/2006/relationships/image" Target="../media/image4.jpeg"/><Relationship Id="rId6" Type="http://schemas.openxmlformats.org/officeDocument/2006/relationships/image" Target="../media/image16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Relationship Id="rId4" Type="http://schemas.openxmlformats.org/officeDocument/2006/relationships/image" Target="../media/image3.jpeg"/><Relationship Id="rId5" Type="http://schemas.openxmlformats.org/officeDocument/2006/relationships/image" Target="../media/image15.png"/><Relationship Id="rId6" Type="http://schemas.openxmlformats.org/officeDocument/2006/relationships/image" Target="../media/image4.jpeg"/><Relationship Id="rId7" Type="http://schemas.openxmlformats.org/officeDocument/2006/relationships/image" Target="../media/image16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5" Type="http://schemas.openxmlformats.org/officeDocument/2006/relationships/image" Target="../media/image3.jpeg"/><Relationship Id="rId6" Type="http://schemas.openxmlformats.org/officeDocument/2006/relationships/image" Target="../media/image15.png"/><Relationship Id="rId7" Type="http://schemas.openxmlformats.org/officeDocument/2006/relationships/image" Target="../media/image4.jpeg"/><Relationship Id="rId8" Type="http://schemas.openxmlformats.org/officeDocument/2006/relationships/image" Target="../media/image16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17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5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7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8.jpeg"/><Relationship Id="rId4" Type="http://schemas.openxmlformats.org/officeDocument/2006/relationships/image" Target="../media/image67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6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8.jpeg"/><Relationship Id="rId4" Type="http://schemas.openxmlformats.org/officeDocument/2006/relationships/image" Target="../media/image67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6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70.png"/><Relationship Id="rId4" Type="http://schemas.openxmlformats.org/officeDocument/2006/relationships/image" Target="../media/image7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7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Relationship Id="rId3" Type="http://schemas.openxmlformats.org/officeDocument/2006/relationships/image" Target="../media/image1.g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Relationship Id="rId3" Type="http://schemas.openxmlformats.org/officeDocument/2006/relationships/image" Target="../media/image1.g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24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1.png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1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44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45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6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47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8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49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250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1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3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54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255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0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63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64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5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66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7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68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269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274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7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8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6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288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93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296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00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1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02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0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0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07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09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312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16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7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8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320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323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2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7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0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2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335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39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41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3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344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7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348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4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4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53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~2-3 people full time plus students and user-</a:t>
            </a:r>
            <a:br/>
            <a:r>
              <a:t>contributions</a:t>
            </a:r>
          </a:p>
        </p:txBody>
      </p:sp>
      <p:pic>
        <p:nvPicPr>
          <p:cNvPr id="35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7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358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359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60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63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5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366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67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369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370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71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374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2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Used in many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37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401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6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403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4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408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9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0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1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14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412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15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9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416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422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4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9292" y="3481299"/>
            <a:ext cx="4951203" cy="2988203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P. Willendrup et al., Physica B, 386, (2006), 1032."/>
          <p:cNvSpPr txBox="1"/>
          <p:nvPr/>
        </p:nvSpPr>
        <p:spPr>
          <a:xfrm>
            <a:off x="8253874" y="659641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42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2724" y="3456832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E. Farhi, P. Willendrup, from IN22 benchmark exp."/>
          <p:cNvSpPr txBox="1"/>
          <p:nvPr/>
        </p:nvSpPr>
        <p:spPr>
          <a:xfrm>
            <a:off x="3517880" y="6596412"/>
            <a:ext cx="2582372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E. Farhi, P. Willendrup, from IN22 benchmark exp.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430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109999" indent="-109999">
              <a:defRPr sz="1000"/>
            </a:pPr>
            <a:r>
              <a:t>Ran on everything from iPhone to 1000+ node cluster!</a:t>
            </a:r>
            <a:br/>
            <a:br/>
            <a:br/>
            <a:br/>
            <a:br/>
            <a:br/>
            <a:br/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43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7" name="Group"/>
          <p:cNvGrpSpPr/>
          <p:nvPr/>
        </p:nvGrpSpPr>
        <p:grpSpPr>
          <a:xfrm>
            <a:off x="6952629" y="982821"/>
            <a:ext cx="3321154" cy="1239486"/>
            <a:chOff x="0" y="0"/>
            <a:chExt cx="3321152" cy="1239485"/>
          </a:xfrm>
        </p:grpSpPr>
        <p:pic>
          <p:nvPicPr>
            <p:cNvPr id="433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8" name="CPU’s"/>
          <p:cNvSpPr txBox="1"/>
          <p:nvPr/>
        </p:nvSpPr>
        <p:spPr>
          <a:xfrm>
            <a:off x="8198514" y="727720"/>
            <a:ext cx="5847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CPU’s</a:t>
            </a:r>
          </a:p>
        </p:txBody>
      </p:sp>
      <p:pic>
        <p:nvPicPr>
          <p:cNvPr id="439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05375" y="2573178"/>
            <a:ext cx="584796" cy="58479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+ NVIDIA GPU’s"/>
          <p:cNvSpPr txBox="1"/>
          <p:nvPr/>
        </p:nvSpPr>
        <p:spPr>
          <a:xfrm>
            <a:off x="7732090" y="2260132"/>
            <a:ext cx="1493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+ NVIDIA GPU’s</a:t>
            </a:r>
          </a:p>
        </p:txBody>
      </p:sp>
      <p:pic>
        <p:nvPicPr>
          <p:cNvPr id="441" name="Unknown.jpeg" descr="Unknown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1618" y="2573178"/>
            <a:ext cx="1297395" cy="584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44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8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45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455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7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8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9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0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1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2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4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5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6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67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68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469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5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7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9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0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1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3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84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85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86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9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490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2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3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4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6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7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8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9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0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1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02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03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04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5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6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518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507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8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9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0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2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3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4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5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516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517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519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0" name="COMPONENT Guide = Guide(…) AT (0,0,1) RELATIVE Source"/>
          <p:cNvSpPr txBox="1"/>
          <p:nvPr/>
        </p:nvSpPr>
        <p:spPr>
          <a:xfrm>
            <a:off x="7145844" y="5096689"/>
            <a:ext cx="228381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523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6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8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9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0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1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2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3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4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35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36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37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8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9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554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540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1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2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3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4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5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6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7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8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549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550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551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2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553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555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6" name="COMPONENT Guide = Guide(…) AT (0,0,1) RELATIVE Source…"/>
          <p:cNvSpPr txBox="1"/>
          <p:nvPr/>
        </p:nvSpPr>
        <p:spPr>
          <a:xfrm>
            <a:off x="7145844" y="5096689"/>
            <a:ext cx="2637806" cy="56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200"/>
              </a:spcBef>
              <a:defRPr b="1" sz="1200"/>
            </a:pPr>
            <a:r>
              <a:t>ROTATED (0,30,0) RELATIVE Source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1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559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560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75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1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4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/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177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1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565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6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7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8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580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569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0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1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2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3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4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5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6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77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578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579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597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582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83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4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5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6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7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8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9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0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91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592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593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594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95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98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9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0" name="Generally speaking, the component author can choose…"/>
          <p:cNvSpPr txBox="1"/>
          <p:nvPr/>
        </p:nvSpPr>
        <p:spPr>
          <a:xfrm>
            <a:off x="3654647" y="5494111"/>
            <a:ext cx="8746716" cy="601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Generally speaking, the component author can choose </a:t>
            </a:r>
          </a:p>
          <a:p>
            <a:pPr>
              <a:spcBef>
                <a:spcPts val="200"/>
              </a:spcBef>
              <a:defRPr b="1" sz="1200"/>
            </a:pPr>
            <a:r>
              <a:t>the meaningful coordinate system for the given problem!</a:t>
            </a:r>
          </a:p>
          <a:p>
            <a:pPr>
              <a:spcBef>
                <a:spcPts val="200"/>
              </a:spcBef>
              <a:defRPr sz="12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6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5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6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7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08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09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0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1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2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2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614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615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616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7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8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0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6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627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6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9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637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6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9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o first order emit uniformly into       steradia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646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9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48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9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50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3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4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5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6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7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8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60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0364" y="1723769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63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xfrm>
            <a:off x="2177807" y="3586748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664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7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66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7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68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69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0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1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2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3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4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5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6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678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9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0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1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83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684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E.g. the beamport?"/>
          <p:cNvSpPr txBox="1"/>
          <p:nvPr/>
        </p:nvSpPr>
        <p:spPr>
          <a:xfrm>
            <a:off x="9609784" y="1707598"/>
            <a:ext cx="17409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693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97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98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6319" indent="-166319" defTabSz="768095">
              <a:spcBef>
                <a:spcPts val="300"/>
              </a:spcBef>
              <a:defRPr sz="1512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6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1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00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1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2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3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4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5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6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7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8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  <a:alpha val="29863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9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0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12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3351" y="2747306"/>
            <a:ext cx="5058481" cy="12474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713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4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5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6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18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  <a:alpha val="28394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19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9498" y="62550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16" y="1712148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392" y="4859843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4668" y="5086883"/>
            <a:ext cx="779081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25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26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xfrm>
            <a:off x="4008654" y="306345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9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28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9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30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31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2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3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4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5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6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7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44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740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2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3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45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46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752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4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759" name="Defining the neutron starting conditions imply setting:"/>
          <p:cNvSpPr txBox="1"/>
          <p:nvPr/>
        </p:nvSpPr>
        <p:spPr>
          <a:xfrm>
            <a:off x="1571117" y="1662832"/>
            <a:ext cx="3719627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31999" indent="-131999">
              <a:spcBef>
                <a:spcPts val="200"/>
              </a:spcBef>
              <a:buSzPct val="100000"/>
              <a:buChar char="•"/>
              <a:defRPr sz="12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62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4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64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73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69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65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6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7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8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70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1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2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7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6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777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778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79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183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Not much focus on crystalline / ordered material and coherent scattering of neutrons due to the focus on high energies 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8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185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83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5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85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94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90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86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7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91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2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3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98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796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97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799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0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04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02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03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07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8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9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09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18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14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10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1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2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3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15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6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7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20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1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2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25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823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24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828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26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27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831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32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8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4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34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43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39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35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7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8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40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1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2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4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6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7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50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848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49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853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51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52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854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57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855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56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858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arametrisation of reflectivity on mirrors et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8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7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884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866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863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64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65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/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867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8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9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82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870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71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/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872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73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74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75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6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7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8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9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80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881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883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85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6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88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8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4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912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892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3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4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5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6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7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8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9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0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1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2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3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4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5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6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7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8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9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10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11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913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91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91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920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For a </a:t>
            </a:r>
            <a:r>
              <a:rPr b="1"/>
              <a:t>non-thin</a:t>
            </a:r>
            <a: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t>are given by</a:t>
            </a:r>
          </a:p>
        </p:txBody>
      </p:sp>
      <p:sp>
        <p:nvSpPr>
          <p:cNvPr id="921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922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92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925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926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927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928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929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2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935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933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934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938" name="Transport of weight through the instrument…"/>
          <p:cNvSpPr txBox="1"/>
          <p:nvPr>
            <p:ph type="title"/>
          </p:nvPr>
        </p:nvSpPr>
        <p:spPr>
          <a:xfrm>
            <a:off x="1774725" y="-335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9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2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940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4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2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943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944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945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946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947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948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949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0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1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5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95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7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3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4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5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6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7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8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9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0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1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72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73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74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75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76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77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978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79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0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4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5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6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7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8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9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0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1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2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93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94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95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96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97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98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999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00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1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Examples of Monte Carlo programs"/>
          <p:cNvSpPr txBox="1"/>
          <p:nvPr>
            <p:ph type="title"/>
          </p:nvPr>
        </p:nvSpPr>
        <p:spPr>
          <a:xfrm>
            <a:off x="1774725" y="-208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Group"/>
          <p:cNvSpPr txBox="1"/>
          <p:nvPr/>
        </p:nvSpPr>
        <p:spPr>
          <a:xfrm>
            <a:off x="2243107" y="450301"/>
            <a:ext cx="9115375" cy="243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193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etc. (general particle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Monte Carlo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6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7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8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9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0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1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2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3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14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15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16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17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18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19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0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1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022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23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4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8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9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0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1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2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3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4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5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6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37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38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39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40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41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42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3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4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045" name="The order of components is important,…"/>
          <p:cNvSpPr txBox="1"/>
          <p:nvPr/>
        </p:nvSpPr>
        <p:spPr>
          <a:xfrm>
            <a:off x="9320808" y="2765195"/>
            <a:ext cx="2777113" cy="258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  <a:r>
              <a:t>The order of components is important, </a:t>
            </a:r>
          </a:p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</a:p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  <a:r>
              <a:t>and in general  overlaps should be avoided!</a:t>
            </a:r>
          </a:p>
        </p:txBody>
      </p:sp>
      <p:sp>
        <p:nvSpPr>
          <p:cNvPr id="1046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47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48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9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Units used - and differences to Vit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Units used - and differences to Vitess</a:t>
            </a:r>
          </a:p>
        </p:txBody>
      </p:sp>
      <p:sp>
        <p:nvSpPr>
          <p:cNvPr id="1052" name="Generally SI-Units, e.g. meters and seconds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Generally SI-Units, e.g. </a:t>
            </a:r>
            <a:r>
              <a:rPr b="1"/>
              <a:t>meters</a:t>
            </a:r>
            <a:r>
              <a:t> and </a:t>
            </a:r>
            <a:r>
              <a:rPr b="1"/>
              <a:t>seconds </a:t>
            </a:r>
            <a:r>
              <a:t>etc.</a:t>
            </a:r>
          </a:p>
          <a:p>
            <a:pPr/>
            <a:r>
              <a:t>Added neutron-scattering meaningful quantities of</a:t>
            </a:r>
            <a:r>
              <a:rPr b="1"/>
              <a:t> E[meV]</a:t>
            </a:r>
            <a:r>
              <a:t>, </a:t>
            </a:r>
            <a:r>
              <a:rPr b="1"/>
              <a:t>𝝺[Å]</a:t>
            </a:r>
            <a:r>
              <a:t> and cross sections in </a:t>
            </a:r>
            <a:r>
              <a:rPr b="1"/>
              <a:t>𝞂 [barns]</a:t>
            </a:r>
          </a:p>
        </p:txBody>
      </p:sp>
      <p:sp>
        <p:nvSpPr>
          <p:cNvPr id="10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Main differences / difficulties translating between                       McStas                 Vitess…"/>
          <p:cNvSpPr/>
          <p:nvPr/>
        </p:nvSpPr>
        <p:spPr>
          <a:xfrm>
            <a:off x="2172200" y="2803301"/>
            <a:ext cx="9286975" cy="36204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>
              <a:defRPr sz="1800"/>
            </a:pPr>
            <a:r>
              <a:t>Main differences / difficulties translating between                       McStas                 Vitess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Different length-units for placement / sizes                                  </a:t>
            </a:r>
            <a:r>
              <a:rPr b="1"/>
              <a:t>[m]</a:t>
            </a:r>
            <a:r>
              <a:t>                     [cm]</a:t>
            </a: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Different propagation-coordinate system    </a:t>
            </a:r>
            <a:endParaRPr b="1"/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McStas explicitly and automatically contains “free space”, Vitess has this “inside” the modules or by adding “spacewindow”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Sources in McStas always propagates “by virtual window”, i.e. does not itself propagate</a:t>
            </a:r>
          </a:p>
        </p:txBody>
      </p:sp>
      <p:sp>
        <p:nvSpPr>
          <p:cNvPr id="1055" name="Line"/>
          <p:cNvSpPr/>
          <p:nvPr/>
        </p:nvSpPr>
        <p:spPr>
          <a:xfrm>
            <a:off x="9638390" y="3183095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56" name="z || beam…"/>
          <p:cNvSpPr/>
          <p:nvPr/>
        </p:nvSpPr>
        <p:spPr>
          <a:xfrm>
            <a:off x="8422121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z || beam</a:t>
            </a:r>
          </a:p>
          <a:p>
            <a:pPr/>
            <a:r>
              <a:t>y vertical </a:t>
            </a:r>
          </a:p>
          <a:p>
            <a:pPr/>
            <a:r>
              <a:t>x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sp>
        <p:nvSpPr>
          <p:cNvPr id="1057" name="x || beam…"/>
          <p:cNvSpPr/>
          <p:nvPr/>
        </p:nvSpPr>
        <p:spPr>
          <a:xfrm>
            <a:off x="10290468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x || beam</a:t>
            </a:r>
          </a:p>
          <a:p>
            <a:pPr/>
            <a:r>
              <a:t>z vertical </a:t>
            </a:r>
          </a:p>
          <a:p>
            <a:pPr/>
            <a:r>
              <a:t>y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pic>
        <p:nvPicPr>
          <p:cNvPr id="1058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2689" y="134889"/>
            <a:ext cx="1013075" cy="59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7092" y="218362"/>
            <a:ext cx="1013075" cy="42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McStas          Vitess compatibil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         Vitess compatibility features</a:t>
            </a:r>
          </a:p>
        </p:txBody>
      </p:sp>
      <p:sp>
        <p:nvSpPr>
          <p:cNvPr id="1062" name="MCPL particle list is supported from McStas 2.3- (2016) and Vitess 3.4 (2018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 particle list is supported from McStas 2.3- (2016) and Vitess 3.4 (2018)</a:t>
            </a:r>
          </a:p>
          <a:p>
            <a:pPr/>
          </a:p>
          <a:p>
            <a:pPr/>
            <a:r>
              <a:t>McStas includes Vitess_output and Vitess_input, but better use MCPL</a:t>
            </a:r>
          </a:p>
          <a:p>
            <a:pPr/>
          </a:p>
          <a:p>
            <a:pPr/>
            <a:r>
              <a:t>mcstas2vitess can be used to port McStas components to Vitess</a:t>
            </a:r>
          </a:p>
          <a:p>
            <a:pPr/>
          </a:p>
          <a:p>
            <a:pPr/>
            <a:r>
              <a:t>Vitess_ChopperFermi is the Vitess Fermi chopper ported to McStas</a:t>
            </a:r>
          </a:p>
        </p:txBody>
      </p:sp>
      <p:sp>
        <p:nvSpPr>
          <p:cNvPr id="10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4" name="Line"/>
          <p:cNvSpPr/>
          <p:nvPr/>
        </p:nvSpPr>
        <p:spPr>
          <a:xfrm>
            <a:off x="3364924" y="1261318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65" name="Friendly competition and collaboration for 1.5 decades! - e.g. Klaus Lieutenant was part of McStas team for 2 years"/>
          <p:cNvSpPr/>
          <p:nvPr/>
        </p:nvSpPr>
        <p:spPr>
          <a:xfrm>
            <a:off x="2205255" y="4976075"/>
            <a:ext cx="5227818" cy="817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b="1"/>
            </a:lvl1pPr>
          </a:lstStyle>
          <a:p>
            <a:pPr/>
            <a:r>
              <a:t>Friendly competition and collaboration for 1.5 decades! - e.g. Klaus Lieutenant was part of McStas team for 2 years</a:t>
            </a:r>
          </a:p>
        </p:txBody>
      </p:sp>
      <p:pic>
        <p:nvPicPr>
          <p:cNvPr id="1066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2689" y="134889"/>
            <a:ext cx="1013075" cy="59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7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7092" y="218362"/>
            <a:ext cx="1013075" cy="42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107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107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108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087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088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0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092" name="Number of lines of code per component - 240 comps in total"/>
          <p:cNvSpPr txBox="1"/>
          <p:nvPr/>
        </p:nvSpPr>
        <p:spPr>
          <a:xfrm>
            <a:off x="2301617" y="2268889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- 240 comps in total</a:t>
            </a:r>
            <a:br/>
          </a:p>
        </p:txBody>
      </p:sp>
      <p:sp>
        <p:nvSpPr>
          <p:cNvPr id="1093" name="# Lines of code (log axis)"/>
          <p:cNvSpPr txBox="1"/>
          <p:nvPr/>
        </p:nvSpPr>
        <p:spPr>
          <a:xfrm rot="16202584">
            <a:off x="1812849" y="4092727"/>
            <a:ext cx="2328169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# Lines of code (log axis)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096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097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9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101" name="Number of lines of code per component - 240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- 240 comps in total</a:t>
            </a:r>
            <a:br/>
          </a:p>
        </p:txBody>
      </p:sp>
      <p:sp>
        <p:nvSpPr>
          <p:cNvPr id="1102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0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08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109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0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11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113" name="Example suite: ~252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~252 instruments</a:t>
            </a:r>
          </a:p>
        </p:txBody>
      </p:sp>
      <p:sp>
        <p:nvSpPr>
          <p:cNvPr id="1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5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96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197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12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04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08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13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16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17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18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19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20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21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22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2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9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30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31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32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33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34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35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36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